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5143500" type="screen16x9"/>
  <p:notesSz cx="6858000" cy="9144000"/>
  <p:defaultTextStyle>
    <a:defPPr>
      <a:defRPr lang="ru-RU"/>
    </a:defPPr>
    <a:lvl1pPr algn="l" defTabSz="403225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03225" indent="53975" algn="l" defTabSz="403225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808038" indent="106363" algn="l" defTabSz="403225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211263" indent="160338" algn="l" defTabSz="403225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616075" indent="212725" algn="l" defTabSz="403225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umimoji="1" sz="16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umimoji="1" sz="16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umimoji="1" sz="16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umimoji="1" sz="16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738" y="-1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4022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04022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EEDC722-DE81-8945-8709-7D09B05D85C0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4022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04022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706B699-C64F-4C42-B755-0F2269A5A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325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4022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04022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5724CC-1C0E-A34C-9C61-30399F73B5E6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Образец текста</a:t>
            </a:r>
          </a:p>
          <a:p>
            <a:pPr lvl="1"/>
            <a:r>
              <a:rPr lang="x-none" noProof="0" smtClean="0"/>
              <a:t>Второй уровень</a:t>
            </a:r>
          </a:p>
          <a:p>
            <a:pPr lvl="2"/>
            <a:r>
              <a:rPr lang="x-none" noProof="0" smtClean="0"/>
              <a:t>Третий уровень</a:t>
            </a:r>
          </a:p>
          <a:p>
            <a:pPr lvl="3"/>
            <a:r>
              <a:rPr lang="x-none" noProof="0" smtClean="0"/>
              <a:t>Четвертый уровень</a:t>
            </a:r>
          </a:p>
          <a:p>
            <a:pPr lvl="4"/>
            <a:r>
              <a:rPr lang="x-none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4022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04022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F5FD83-21B6-564C-A470-5137DAEBA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597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03225" rtl="0" fontAlgn="base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03225" algn="l" defTabSz="403225" rtl="0" fontAlgn="base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Arial" charset="0"/>
        <a:cs typeface="+mn-cs"/>
      </a:defRPr>
    </a:lvl2pPr>
    <a:lvl3pPr marL="808038" algn="l" defTabSz="403225" rtl="0" fontAlgn="base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Arial" charset="0"/>
        <a:cs typeface="+mn-cs"/>
      </a:defRPr>
    </a:lvl3pPr>
    <a:lvl4pPr marL="1211263" algn="l" defTabSz="403225" rtl="0" fontAlgn="base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Arial" charset="0"/>
        <a:cs typeface="+mn-cs"/>
      </a:defRPr>
    </a:lvl4pPr>
    <a:lvl5pPr marL="1616075" algn="l" defTabSz="403225" rtl="0" fontAlgn="base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Arial" charset="0"/>
        <a:cs typeface="+mn-cs"/>
      </a:defRPr>
    </a:lvl5pPr>
    <a:lvl6pPr marL="2020110" algn="l" defTabSz="404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24132" algn="l" defTabSz="404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28153" algn="l" defTabSz="404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32175" algn="l" defTabSz="404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pres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2" y="2418440"/>
            <a:ext cx="7772400" cy="4373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2887412"/>
            <a:ext cx="6400800" cy="41882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0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8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2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6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0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24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8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32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1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0249-C268-4442-AA53-EBE659A041EA}" type="datetime1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488E-ACB7-8E45-8AEE-728BB6EAC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1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05981"/>
            <a:ext cx="6019800" cy="43886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54E6-ACE8-5443-A792-634333F260C1}" type="datetime1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6C98-C829-6F46-9AD9-8650EF5DC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1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BE70-F3F3-854E-B125-D9F2BBE6F97F}" type="datetime1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11C60-06B2-D044-9B0F-5F061DC74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0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article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759200"/>
            <a:ext cx="83121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4" y="2811313"/>
            <a:ext cx="7772400" cy="476564"/>
          </a:xfrm>
        </p:spPr>
        <p:txBody>
          <a:bodyPr>
            <a:normAutofit/>
          </a:bodyPr>
          <a:lstStyle>
            <a:lvl1pPr algn="l">
              <a:defRPr sz="24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308463"/>
            <a:ext cx="7772400" cy="7684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4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8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2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160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201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241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281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321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6511-BB1F-E34A-B892-92C18632147D}" type="datetime1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3093-3E9E-324D-8B24-EBBB28E32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8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E987-A1A3-254B-B617-D65ACC662C4A}" type="datetime1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8BEEE-8C57-E94B-993E-700AFD9C3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0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4022" indent="0">
              <a:buNone/>
              <a:defRPr sz="1800" b="1"/>
            </a:lvl2pPr>
            <a:lvl3pPr marL="808044" indent="0">
              <a:buNone/>
              <a:defRPr sz="1600" b="1"/>
            </a:lvl3pPr>
            <a:lvl4pPr marL="1212066" indent="0">
              <a:buNone/>
              <a:defRPr sz="1400" b="1"/>
            </a:lvl4pPr>
            <a:lvl5pPr marL="1616088" indent="0">
              <a:buNone/>
              <a:defRPr sz="1400" b="1"/>
            </a:lvl5pPr>
            <a:lvl6pPr marL="2020110" indent="0">
              <a:buNone/>
              <a:defRPr sz="1400" b="1"/>
            </a:lvl6pPr>
            <a:lvl7pPr marL="2424132" indent="0">
              <a:buNone/>
              <a:defRPr sz="1400" b="1"/>
            </a:lvl7pPr>
            <a:lvl8pPr marL="2828153" indent="0">
              <a:buNone/>
              <a:defRPr sz="1400" b="1"/>
            </a:lvl8pPr>
            <a:lvl9pPr marL="323217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4022" indent="0">
              <a:buNone/>
              <a:defRPr sz="1800" b="1"/>
            </a:lvl2pPr>
            <a:lvl3pPr marL="808044" indent="0">
              <a:buNone/>
              <a:defRPr sz="1600" b="1"/>
            </a:lvl3pPr>
            <a:lvl4pPr marL="1212066" indent="0">
              <a:buNone/>
              <a:defRPr sz="1400" b="1"/>
            </a:lvl4pPr>
            <a:lvl5pPr marL="1616088" indent="0">
              <a:buNone/>
              <a:defRPr sz="1400" b="1"/>
            </a:lvl5pPr>
            <a:lvl6pPr marL="2020110" indent="0">
              <a:buNone/>
              <a:defRPr sz="1400" b="1"/>
            </a:lvl6pPr>
            <a:lvl7pPr marL="2424132" indent="0">
              <a:buNone/>
              <a:defRPr sz="1400" b="1"/>
            </a:lvl7pPr>
            <a:lvl8pPr marL="2828153" indent="0">
              <a:buNone/>
              <a:defRPr sz="1400" b="1"/>
            </a:lvl8pPr>
            <a:lvl9pPr marL="323217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47223-404D-5045-9D74-851D837B5388}" type="datetime1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F9FA-9283-2647-BBB4-820A1ED8E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89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EE7D-86A9-264C-8EE7-824C45AACB60}" type="datetime1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21687-DE88-B54F-A701-C7A426279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8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3498-3E49-A149-A0EC-C89BEA9333E1}" type="datetime1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BC5A-1DD7-944C-A3AB-173FE0316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76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4022" indent="0">
              <a:buNone/>
              <a:defRPr sz="1100"/>
            </a:lvl2pPr>
            <a:lvl3pPr marL="808044" indent="0">
              <a:buNone/>
              <a:defRPr sz="900"/>
            </a:lvl3pPr>
            <a:lvl4pPr marL="1212066" indent="0">
              <a:buNone/>
              <a:defRPr sz="800"/>
            </a:lvl4pPr>
            <a:lvl5pPr marL="1616088" indent="0">
              <a:buNone/>
              <a:defRPr sz="800"/>
            </a:lvl5pPr>
            <a:lvl6pPr marL="2020110" indent="0">
              <a:buNone/>
              <a:defRPr sz="800"/>
            </a:lvl6pPr>
            <a:lvl7pPr marL="2424132" indent="0">
              <a:buNone/>
              <a:defRPr sz="800"/>
            </a:lvl7pPr>
            <a:lvl8pPr marL="2828153" indent="0">
              <a:buNone/>
              <a:defRPr sz="800"/>
            </a:lvl8pPr>
            <a:lvl9pPr marL="323217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FE86A-910B-3948-A0E6-5EA428E74B3A}" type="datetime1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0C77B-CE09-C741-B5F3-0A753A651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8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4022" indent="0">
              <a:buNone/>
              <a:defRPr sz="2500"/>
            </a:lvl2pPr>
            <a:lvl3pPr marL="808044" indent="0">
              <a:buNone/>
              <a:defRPr sz="2100"/>
            </a:lvl3pPr>
            <a:lvl4pPr marL="1212066" indent="0">
              <a:buNone/>
              <a:defRPr sz="1800"/>
            </a:lvl4pPr>
            <a:lvl5pPr marL="1616088" indent="0">
              <a:buNone/>
              <a:defRPr sz="1800"/>
            </a:lvl5pPr>
            <a:lvl6pPr marL="2020110" indent="0">
              <a:buNone/>
              <a:defRPr sz="1800"/>
            </a:lvl6pPr>
            <a:lvl7pPr marL="2424132" indent="0">
              <a:buNone/>
              <a:defRPr sz="1800"/>
            </a:lvl7pPr>
            <a:lvl8pPr marL="2828153" indent="0">
              <a:buNone/>
              <a:defRPr sz="1800"/>
            </a:lvl8pPr>
            <a:lvl9pPr marL="3232175" indent="0">
              <a:buNone/>
              <a:defRPr sz="18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4022" indent="0">
              <a:buNone/>
              <a:defRPr sz="1100"/>
            </a:lvl2pPr>
            <a:lvl3pPr marL="808044" indent="0">
              <a:buNone/>
              <a:defRPr sz="900"/>
            </a:lvl3pPr>
            <a:lvl4pPr marL="1212066" indent="0">
              <a:buNone/>
              <a:defRPr sz="800"/>
            </a:lvl4pPr>
            <a:lvl5pPr marL="1616088" indent="0">
              <a:buNone/>
              <a:defRPr sz="800"/>
            </a:lvl5pPr>
            <a:lvl6pPr marL="2020110" indent="0">
              <a:buNone/>
              <a:defRPr sz="800"/>
            </a:lvl6pPr>
            <a:lvl7pPr marL="2424132" indent="0">
              <a:buNone/>
              <a:defRPr sz="800"/>
            </a:lvl7pPr>
            <a:lvl8pPr marL="2828153" indent="0">
              <a:buNone/>
              <a:defRPr sz="800"/>
            </a:lvl8pPr>
            <a:lvl9pPr marL="323217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AFB3A-E3F1-ED49-A5F9-9C58A9072741}" type="datetime1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E2D1-78FC-1B49-8095-B51BA4705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26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8" descr="common-0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4341813"/>
            <a:ext cx="8018462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0804" tIns="40402" rIns="80804" bIns="404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0804" tIns="40402" rIns="80804" bIns="40402" rtlCol="0" anchor="ctr"/>
          <a:lstStyle>
            <a:lvl1pPr algn="l" defTabSz="404022" fontAlgn="auto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9FB5C82-69EF-9741-9191-D80A736BD55A}" type="datetime1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0804" tIns="40402" rIns="80804" bIns="40402" rtlCol="0" anchor="ctr"/>
          <a:lstStyle>
            <a:lvl1pPr algn="ctr" defTabSz="404022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23250" y="4767263"/>
            <a:ext cx="463550" cy="274637"/>
          </a:xfrm>
          <a:prstGeom prst="rect">
            <a:avLst/>
          </a:prstGeom>
          <a:solidFill>
            <a:srgbClr val="939598"/>
          </a:solidFill>
        </p:spPr>
        <p:txBody>
          <a:bodyPr vert="horz" lIns="80804" tIns="40402" rIns="80804" bIns="40402" rtlCol="0" anchor="ctr"/>
          <a:lstStyle>
            <a:lvl1pPr algn="ctr" defTabSz="404022" fontAlgn="auto">
              <a:spcBef>
                <a:spcPts val="0"/>
              </a:spcBef>
              <a:spcAft>
                <a:spcPts val="0"/>
              </a:spcAft>
              <a:defRPr kumimoji="0" sz="1300" b="1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B279110-DB73-EA41-900C-3027B3D58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41313"/>
            <a:ext cx="6156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0804" tIns="40402" rIns="80804" bIns="404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pic>
        <p:nvPicPr>
          <p:cNvPr id="1032" name="Изображение 9" descr="logo_small-03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341313"/>
            <a:ext cx="18129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defTabSz="403225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/>
          <a:ea typeface="Arial" charset="0"/>
          <a:cs typeface="Arial"/>
        </a:defRPr>
      </a:lvl1pPr>
      <a:lvl2pPr algn="l" defTabSz="40322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l" defTabSz="40322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l" defTabSz="40322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l" defTabSz="40322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l" defTabSz="40322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l" defTabSz="40322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l" defTabSz="40322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l" defTabSz="40322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01625" indent="-301625" algn="l" defTabSz="4032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655638" indent="-252413" algn="l" defTabSz="4032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5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009650" indent="-201613" algn="l" defTabSz="4032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412875" indent="-201613" algn="l" defTabSz="4032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817688" indent="-201613" algn="l" defTabSz="40322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222121" indent="-202011" algn="l" defTabSz="40402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6143" indent="-202011" algn="l" defTabSz="40402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0164" indent="-202011" algn="l" defTabSz="40402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34186" indent="-202011" algn="l" defTabSz="40402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04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4022" algn="l" defTabSz="404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44" algn="l" defTabSz="404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2066" algn="l" defTabSz="404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88" algn="l" defTabSz="404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0110" algn="l" defTabSz="404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4132" algn="l" defTabSz="404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28153" algn="l" defTabSz="404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32175" algn="l" defTabSz="404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417763"/>
            <a:ext cx="7772400" cy="438150"/>
          </a:xfrm>
        </p:spPr>
        <p:txBody>
          <a:bodyPr rtlCol="0">
            <a:normAutofit fontScale="90000"/>
          </a:bodyPr>
          <a:lstStyle/>
          <a:p>
            <a:pPr defTabSz="404022" fontAlgn="auto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Автономная некоммерческая организация «Центр коррекции </a:t>
            </a:r>
            <a:r>
              <a:rPr lang="ru-RU" dirty="0" err="1" smtClean="0">
                <a:ea typeface="+mj-ea"/>
              </a:rPr>
              <a:t>дезадаптаций</a:t>
            </a:r>
            <a:r>
              <a:rPr lang="ru-RU" dirty="0" smtClean="0">
                <a:ea typeface="+mj-ea"/>
              </a:rPr>
              <a:t> «РОДА»</a:t>
            </a:r>
            <a:br>
              <a:rPr lang="ru-RU" dirty="0" smtClean="0">
                <a:ea typeface="+mj-ea"/>
              </a:rPr>
            </a:br>
            <a:r>
              <a:rPr lang="ru-RU" dirty="0" smtClean="0">
                <a:ea typeface="+mj-ea"/>
              </a:rPr>
              <a:t>  </a:t>
            </a:r>
            <a:endParaRPr lang="ru-RU" dirty="0">
              <a:ea typeface="+mj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87662"/>
            <a:ext cx="6400800" cy="938613"/>
          </a:xfrm>
        </p:spPr>
        <p:txBody>
          <a:bodyPr rtlCol="0">
            <a:normAutofit/>
          </a:bodyPr>
          <a:lstStyle/>
          <a:p>
            <a:pPr defTabSz="404022" fontAlgn="auto">
              <a:spcAft>
                <a:spcPts val="0"/>
              </a:spcAft>
              <a:buFont typeface="Arial"/>
              <a:buNone/>
              <a:defRPr/>
            </a:pPr>
            <a:r>
              <a:rPr kumimoji="0" lang="ru-RU" b="1" dirty="0" smtClean="0">
                <a:ea typeface="+mn-ea"/>
              </a:rPr>
              <a:t> «Ресурсный центр поддержки гражданских инициатив населения»</a:t>
            </a:r>
            <a:endParaRPr kumimoji="0" lang="ru-RU" b="1" dirty="0"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7100"/>
            <a:ext cx="8229600" cy="3549650"/>
          </a:xfrm>
        </p:spPr>
        <p:txBody>
          <a:bodyPr/>
          <a:lstStyle/>
          <a:p>
            <a:r>
              <a:rPr lang="ru-RU" sz="1400" b="1" u="sng" dirty="0" smtClean="0"/>
              <a:t>Количественные:</a:t>
            </a:r>
          </a:p>
          <a:p>
            <a:pPr marL="0" indent="0">
              <a:buNone/>
            </a:pPr>
            <a:r>
              <a:rPr lang="ru-RU" sz="1400" dirty="0" smtClean="0"/>
              <a:t>-Обучено </a:t>
            </a:r>
            <a:r>
              <a:rPr lang="ru-RU" sz="1400" dirty="0"/>
              <a:t>навыкам работы с разными группами  </a:t>
            </a:r>
            <a:r>
              <a:rPr lang="ru-RU" sz="1400" dirty="0" smtClean="0"/>
              <a:t>населения – 423 человека, 31% участников программы ПЗТ создали новые клубные объединения. </a:t>
            </a:r>
          </a:p>
          <a:p>
            <a:pPr marL="0" indent="0">
              <a:buNone/>
            </a:pPr>
            <a:r>
              <a:rPr lang="ru-RU" sz="1400" dirty="0" smtClean="0"/>
              <a:t>- Прошли обучение по основам социального проектирования -50 человек, 64</a:t>
            </a:r>
            <a:r>
              <a:rPr lang="ru-RU" sz="1400" dirty="0"/>
              <a:t>% </a:t>
            </a:r>
            <a:r>
              <a:rPr lang="ru-RU" sz="1400" dirty="0" smtClean="0"/>
              <a:t> </a:t>
            </a:r>
            <a:r>
              <a:rPr lang="ru-RU" sz="1400" dirty="0"/>
              <a:t>приняли участие в написании </a:t>
            </a:r>
            <a:r>
              <a:rPr lang="ru-RU" sz="1400" dirty="0" smtClean="0"/>
              <a:t> проектов.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-Издано 100 комплектов  </a:t>
            </a:r>
            <a:r>
              <a:rPr lang="ru-RU" sz="1400" dirty="0"/>
              <a:t>учебной и методической </a:t>
            </a:r>
            <a:r>
              <a:rPr lang="ru-RU" sz="1400" dirty="0" smtClean="0"/>
              <a:t>литературы </a:t>
            </a:r>
            <a:r>
              <a:rPr lang="ru-RU" sz="1400" dirty="0"/>
              <a:t>(комплект из 5-ти пособий</a:t>
            </a:r>
            <a:r>
              <a:rPr lang="ru-RU" sz="1400" dirty="0" smtClean="0"/>
              <a:t>), обеспечено  -98 человек.</a:t>
            </a:r>
          </a:p>
          <a:p>
            <a:pPr marL="0" indent="0">
              <a:buNone/>
            </a:pPr>
            <a:r>
              <a:rPr lang="ru-RU" sz="1400" b="1" u="sng" dirty="0" smtClean="0"/>
              <a:t>Качественные:</a:t>
            </a:r>
          </a:p>
          <a:p>
            <a:pPr marL="0" indent="0">
              <a:buNone/>
            </a:pPr>
            <a:r>
              <a:rPr lang="ru-RU" sz="1400" dirty="0" smtClean="0"/>
              <a:t>- Формирование </a:t>
            </a:r>
            <a:r>
              <a:rPr lang="ru-RU" sz="1400" dirty="0"/>
              <a:t>у участников обучающих семинаров </a:t>
            </a:r>
            <a:r>
              <a:rPr lang="ru-RU" sz="1400" dirty="0" smtClean="0"/>
              <a:t> </a:t>
            </a:r>
            <a:r>
              <a:rPr lang="ru-RU" sz="1400" dirty="0"/>
              <a:t>навыков  </a:t>
            </a:r>
            <a:r>
              <a:rPr lang="ru-RU" sz="1400" dirty="0" err="1"/>
              <a:t>саморегуляции</a:t>
            </a:r>
            <a:r>
              <a:rPr lang="ru-RU" sz="1400" dirty="0"/>
              <a:t> и эффективной работы с разными группами </a:t>
            </a:r>
            <a:r>
              <a:rPr lang="ru-RU" sz="1400" dirty="0" smtClean="0"/>
              <a:t>населения (по отзывам участников).  Изменение у участников проекта жизненных </a:t>
            </a:r>
            <a:r>
              <a:rPr lang="ru-RU" sz="1400" dirty="0"/>
              <a:t>ориентиров в позитивную </a:t>
            </a:r>
            <a:r>
              <a:rPr lang="ru-RU" sz="1400" dirty="0" smtClean="0"/>
              <a:t>сторону (по результатам тестирования). </a:t>
            </a:r>
          </a:p>
          <a:p>
            <a:pPr>
              <a:buFontTx/>
              <a:buChar char="-"/>
            </a:pPr>
            <a:r>
              <a:rPr lang="ru-RU" sz="1400" dirty="0" smtClean="0"/>
              <a:t>Создание  рабочей площадки  для объединения </a:t>
            </a:r>
            <a:r>
              <a:rPr lang="ru-RU" sz="1400" dirty="0"/>
              <a:t>ресурсов организаций </a:t>
            </a:r>
            <a:r>
              <a:rPr lang="ru-RU" sz="1400" dirty="0" smtClean="0"/>
              <a:t>с целью долгосрочного сотрудничества и  </a:t>
            </a:r>
            <a:r>
              <a:rPr lang="ru-RU" sz="1400" dirty="0"/>
              <a:t>реализации партнерских проектов</a:t>
            </a:r>
            <a:r>
              <a:rPr lang="ru-RU" sz="1400" dirty="0" smtClean="0"/>
              <a:t>.</a:t>
            </a:r>
          </a:p>
          <a:p>
            <a:pPr>
              <a:buFontTx/>
              <a:buChar char="-"/>
            </a:pPr>
            <a:r>
              <a:rPr lang="ru-RU" sz="1400" smtClean="0"/>
              <a:t>Создание условий </a:t>
            </a:r>
            <a:r>
              <a:rPr lang="ru-RU" sz="1400" dirty="0" smtClean="0"/>
              <a:t>для совместной деятельности клубов по интересам и объединений без образования юридического лица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11C60-06B2-D044-9B0F-5F061DC746C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3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Arial" charset="0"/>
                <a:cs typeface="Arial" charset="0"/>
              </a:rPr>
              <a:t>Проблемы, на решение которых направлена Программа </a:t>
            </a:r>
            <a:endParaRPr lang="ru-RU" i="1" dirty="0">
              <a:latin typeface="Arial" charset="0"/>
              <a:cs typeface="Arial" charset="0"/>
            </a:endParaRPr>
          </a:p>
        </p:txBody>
      </p:sp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403225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403225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403225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403225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defTabSz="403225" fontAlgn="base">
              <a:spcBef>
                <a:spcPct val="0"/>
              </a:spcBef>
              <a:spcAft>
                <a:spcPct val="0"/>
              </a:spcAft>
            </a:pPr>
            <a:fld id="{D59277AF-9844-D545-BB87-A2E8CB1DE2F5}" type="slidenum">
              <a:rPr kumimoji="0" lang="ru-RU" sz="1300">
                <a:solidFill>
                  <a:srgbClr val="FFFFFF"/>
                </a:solidFill>
              </a:rPr>
              <a:pPr defTabSz="403225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kumimoji="0" lang="ru-RU" sz="1300">
              <a:solidFill>
                <a:srgbClr val="FFFFF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defTabSz="404022" fontAlgn="auto">
              <a:spcAft>
                <a:spcPts val="0"/>
              </a:spcAft>
              <a:buFont typeface="Arial"/>
              <a:buNone/>
              <a:defRPr/>
            </a:pPr>
            <a:r>
              <a:rPr lang="ru-RU" dirty="0" smtClean="0"/>
              <a:t>  - Правовая </a:t>
            </a:r>
            <a:r>
              <a:rPr lang="ru-RU" dirty="0"/>
              <a:t>и психологическая безграмотность общественно-активных людей, неэффективность в решении возникающих в процессе их деятельности вопросов, разочарование в возможностях социального </a:t>
            </a:r>
            <a:r>
              <a:rPr lang="ru-RU" dirty="0" smtClean="0"/>
              <a:t>партнерства  .</a:t>
            </a:r>
          </a:p>
          <a:p>
            <a:pPr marL="0" indent="0" defTabSz="404022" fontAlgn="auto">
              <a:spcAft>
                <a:spcPts val="0"/>
              </a:spcAft>
              <a:buFont typeface="Arial"/>
              <a:buNone/>
              <a:defRPr/>
            </a:pPr>
            <a:r>
              <a:rPr lang="ru-RU" dirty="0" smtClean="0"/>
              <a:t>  - Отсутствие </a:t>
            </a:r>
            <a:r>
              <a:rPr lang="ru-RU" dirty="0"/>
              <a:t>навыков реализации собственных предложений, пассивность, расчет на административный ресурс даже в тех вопросах, которые могла бы решать </a:t>
            </a:r>
            <a:r>
              <a:rPr lang="ru-RU" dirty="0" smtClean="0"/>
              <a:t>общественность.</a:t>
            </a:r>
          </a:p>
          <a:p>
            <a:pPr marL="0" indent="0" defTabSz="404022" fontAlgn="auto">
              <a:spcAft>
                <a:spcPts val="0"/>
              </a:spcAft>
              <a:buFont typeface="Arial"/>
              <a:buNone/>
              <a:defRPr/>
            </a:pPr>
            <a:r>
              <a:rPr lang="ru-RU" dirty="0" smtClean="0"/>
              <a:t> - Разрозненность </a:t>
            </a:r>
            <a:r>
              <a:rPr lang="ru-RU" dirty="0"/>
              <a:t>активистов, отсутствие эффективной системы коммуникаций</a:t>
            </a:r>
            <a:endParaRPr kumimoji="0" lang="ru-RU" b="1" dirty="0"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722313" y="497151"/>
            <a:ext cx="7772400" cy="692458"/>
          </a:xfrm>
        </p:spPr>
        <p:txBody>
          <a:bodyPr rtlCol="0"/>
          <a:lstStyle/>
          <a:p>
            <a:pPr defTabSz="404022" fontAlgn="auto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Цели и задачи Программы</a:t>
            </a:r>
            <a:endParaRPr lang="ru-RU" dirty="0">
              <a:ea typeface="+mj-ea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1189609"/>
            <a:ext cx="7772400" cy="2887091"/>
          </a:xfrm>
        </p:spPr>
        <p:txBody>
          <a:bodyPr rtlCol="0">
            <a:normAutofit/>
          </a:bodyPr>
          <a:lstStyle/>
          <a:p>
            <a:pPr defTabSz="404022" fontAlgn="auto">
              <a:spcAft>
                <a:spcPts val="0"/>
              </a:spcAft>
              <a:buFont typeface="Arial"/>
              <a:buNone/>
              <a:defRPr/>
            </a:pPr>
            <a:r>
              <a:rPr kumimoji="0" lang="ru-RU" dirty="0" smtClean="0">
                <a:ea typeface="+mn-ea"/>
              </a:rPr>
              <a:t>Краткое описание данного раздела</a:t>
            </a:r>
            <a:endParaRPr kumimoji="0" lang="ru-RU" dirty="0">
              <a:ea typeface="+mn-ea"/>
            </a:endParaRPr>
          </a:p>
        </p:txBody>
      </p:sp>
      <p:sp>
        <p:nvSpPr>
          <p:cNvPr id="6147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403225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403225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403225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403225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defTabSz="403225" fontAlgn="base">
              <a:spcBef>
                <a:spcPct val="0"/>
              </a:spcBef>
              <a:spcAft>
                <a:spcPct val="0"/>
              </a:spcAft>
            </a:pPr>
            <a:fld id="{D3298416-D3B7-9B47-AAE3-B4A2F5015108}" type="slidenum">
              <a:rPr kumimoji="0" lang="ru-RU" sz="1300">
                <a:solidFill>
                  <a:srgbClr val="FFFFFF"/>
                </a:solidFill>
              </a:rPr>
              <a:pPr defTabSz="403225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kumimoji="0" lang="ru-RU" sz="1300">
              <a:solidFill>
                <a:srgbClr val="FFFFFF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306942"/>
              </p:ext>
            </p:extLst>
          </p:nvPr>
        </p:nvGraphicFramePr>
        <p:xfrm>
          <a:off x="500373" y="366944"/>
          <a:ext cx="6202268" cy="3779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2268"/>
              </a:tblGrid>
              <a:tr h="347708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effectLst/>
                        </a:rPr>
                        <a:t>Цель Программы: </a:t>
                      </a:r>
                      <a:r>
                        <a:rPr lang="ru-RU" sz="1400" b="1" dirty="0" smtClean="0">
                          <a:effectLst/>
                        </a:rPr>
                        <a:t>Формирование </a:t>
                      </a:r>
                      <a:r>
                        <a:rPr lang="ru-RU" sz="1400" b="1" dirty="0">
                          <a:effectLst/>
                        </a:rPr>
                        <a:t>эффективной системы поддержки общественной активности  населения за счёт создания «Ресурсного центра поддержки гражданских инициатив</a:t>
                      </a:r>
                      <a:r>
                        <a:rPr lang="ru-RU" sz="1400" b="1" dirty="0" smtClean="0">
                          <a:effectLst/>
                        </a:rPr>
                        <a:t>»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effectLst/>
                        </a:rPr>
                        <a:t>Задачи: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1.Создать мобильную и эффективную систему обучения активных граждан в целях приобретения ими знаний и навыков для работы с населением и создать условия для их практической реализации.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Сформировать устойчивый и квалифицированный коллектив преподавателей.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Создать единое информационное пространство, позволяющее позитивно воздействовать на общественное сознание.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Сформировать у части активного населения навыки проектного мышления за счёт обучения основам социального проектирования.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Создать  общедоступную методическую базу за счет издания учебной и методической литературы по разным направления, создания электронной библиотеки  программ и методик работы с населением, прошедших экспертизу.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76363" y="2655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  <a:cs typeface="Arial" charset="0"/>
              </a:rPr>
              <a:t>Партнёры Программы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590615"/>
          </a:xfrm>
        </p:spPr>
        <p:txBody>
          <a:bodyPr/>
          <a:lstStyle/>
          <a:p>
            <a:pPr lvl="0"/>
            <a:r>
              <a:rPr lang="ru-RU" sz="2400" b="1" i="1" dirty="0"/>
              <a:t>РОО ДЮСПО «Рать</a:t>
            </a:r>
            <a:r>
              <a:rPr lang="ru-RU" sz="2400" b="1" i="1" dirty="0" smtClean="0"/>
              <a:t>» </a:t>
            </a:r>
          </a:p>
          <a:p>
            <a:pPr lvl="0"/>
            <a:r>
              <a:rPr lang="ru-RU" sz="2400" b="1" i="1" dirty="0" smtClean="0"/>
              <a:t>Ассоциация </a:t>
            </a:r>
            <a:r>
              <a:rPr lang="ru-RU" sz="2400" b="1" i="1" dirty="0"/>
              <a:t>столичных клубов и организаций, работающих с населением по месту жительства (</a:t>
            </a:r>
            <a:r>
              <a:rPr lang="ru-RU" sz="2400" b="1" i="1" dirty="0" err="1"/>
              <a:t>АСКиО</a:t>
            </a:r>
            <a:r>
              <a:rPr lang="ru-RU" sz="2400" b="1" i="1" dirty="0" smtClean="0"/>
              <a:t>)</a:t>
            </a:r>
          </a:p>
          <a:p>
            <a:pPr lvl="0"/>
            <a:r>
              <a:rPr lang="ru-RU" sz="2400" b="1" i="1" dirty="0" smtClean="0"/>
              <a:t> </a:t>
            </a:r>
            <a:r>
              <a:rPr lang="ru-RU" sz="2400" b="1" i="1" dirty="0"/>
              <a:t>АНО «Издательство «Новая реальность», </a:t>
            </a:r>
            <a:endParaRPr lang="ru-RU" sz="2400" b="1" i="1" dirty="0" smtClean="0"/>
          </a:p>
          <a:p>
            <a:pPr lvl="0"/>
            <a:r>
              <a:rPr lang="ru-RU" sz="2400" b="1" i="1" dirty="0" smtClean="0"/>
              <a:t>НРОУ </a:t>
            </a:r>
            <a:r>
              <a:rPr lang="ru-RU" sz="2400" b="1" i="1" dirty="0"/>
              <a:t>«Академия Медиа Искусств</a:t>
            </a:r>
            <a:r>
              <a:rPr lang="ru-RU" sz="2400" b="1" i="1" dirty="0" smtClean="0"/>
              <a:t>»</a:t>
            </a:r>
          </a:p>
          <a:p>
            <a:pPr lvl="0"/>
            <a:r>
              <a:rPr lang="ru-RU" sz="2400" b="1" i="1" dirty="0" smtClean="0"/>
              <a:t> </a:t>
            </a:r>
            <a:r>
              <a:rPr lang="ru-RU" sz="2400" b="1" i="1" dirty="0"/>
              <a:t>ООО «Атмосфера успеха» </a:t>
            </a:r>
            <a:endParaRPr lang="ru-RU" sz="2400" i="1" dirty="0"/>
          </a:p>
          <a:p>
            <a:endParaRPr kumimoji="0" lang="ru-RU" dirty="0">
              <a:latin typeface="Arial" charset="0"/>
              <a:cs typeface="Arial" charset="0"/>
            </a:endParaRPr>
          </a:p>
        </p:txBody>
      </p:sp>
      <p:sp>
        <p:nvSpPr>
          <p:cNvPr id="7171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403225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403225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403225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403225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defTabSz="403225" fontAlgn="base">
              <a:spcBef>
                <a:spcPct val="0"/>
              </a:spcBef>
              <a:spcAft>
                <a:spcPct val="0"/>
              </a:spcAft>
            </a:pPr>
            <a:fld id="{9E1E43AC-BD6C-9740-BCDB-3199D5DDCC78}" type="slidenum">
              <a:rPr kumimoji="0" lang="ru-RU" sz="1300">
                <a:solidFill>
                  <a:srgbClr val="FFFFFF"/>
                </a:solidFill>
              </a:rPr>
              <a:pPr defTabSz="403225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kumimoji="0" lang="ru-RU"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6156325" cy="457677"/>
          </a:xfrm>
        </p:spPr>
        <p:txBody>
          <a:bodyPr/>
          <a:lstStyle/>
          <a:p>
            <a:r>
              <a:rPr lang="ru-RU" i="1" dirty="0" smtClean="0"/>
              <a:t>Мероприятия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01336"/>
            <a:ext cx="8229600" cy="3775414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3 семинара </a:t>
            </a:r>
            <a:r>
              <a:rPr lang="ru-RU" sz="1600" dirty="0"/>
              <a:t>по </a:t>
            </a:r>
            <a:r>
              <a:rPr lang="ru-RU" sz="1600" dirty="0" smtClean="0"/>
              <a:t>теме: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 «Структура и полномочия органов исполнительной </a:t>
            </a:r>
            <a:r>
              <a:rPr lang="ru-RU" sz="1600" dirty="0" smtClean="0"/>
              <a:t>власти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и местного самоуправления</a:t>
            </a:r>
            <a:r>
              <a:rPr lang="ru-RU" sz="1600" dirty="0" smtClean="0"/>
              <a:t>»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3 семинара по теме:</a:t>
            </a:r>
          </a:p>
          <a:p>
            <a:pPr marL="0" indent="0">
              <a:buNone/>
            </a:pPr>
            <a:r>
              <a:rPr lang="ru-RU" sz="1600" dirty="0"/>
              <a:t>« Социальный проект </a:t>
            </a:r>
            <a:r>
              <a:rPr lang="ru-RU" sz="1600" dirty="0" smtClean="0"/>
              <a:t>–</a:t>
            </a:r>
          </a:p>
          <a:p>
            <a:pPr marL="0" indent="0">
              <a:buNone/>
            </a:pPr>
            <a:r>
              <a:rPr lang="ru-RU" sz="1600" dirty="0" smtClean="0"/>
              <a:t>от </a:t>
            </a:r>
            <a:r>
              <a:rPr lang="ru-RU" sz="1600" dirty="0"/>
              <a:t>идеи до реализации» 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Сопровождение проектов </a:t>
            </a:r>
          </a:p>
          <a:p>
            <a:pPr marL="0" indent="0">
              <a:buNone/>
            </a:pPr>
            <a:r>
              <a:rPr lang="ru-RU" sz="1600" dirty="0" smtClean="0"/>
              <a:t>                                      (консультации еженедельно)  </a:t>
            </a:r>
          </a:p>
          <a:p>
            <a:pPr marL="0" indent="0">
              <a:buNone/>
            </a:pPr>
            <a:r>
              <a:rPr lang="ru-RU" sz="1600" dirty="0" smtClean="0"/>
              <a:t>                                   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11C60-06B2-D044-9B0F-5F061DC746C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Рисунок 5" descr="C:\Users\Соколинка\Downloads\IMG_10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91" y="1726090"/>
            <a:ext cx="2221674" cy="1816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ownloads\IMG_189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487" y="2632452"/>
            <a:ext cx="2670378" cy="1820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фото с семинара\IMG_157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62" y="1343347"/>
            <a:ext cx="1528763" cy="1198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Разреш-е конфликтов Марго 27.04.15\IMG_437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876" y="798990"/>
            <a:ext cx="1719448" cy="1592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16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314"/>
            <a:ext cx="6156325" cy="439922"/>
          </a:xfrm>
        </p:spPr>
        <p:txBody>
          <a:bodyPr/>
          <a:lstStyle/>
          <a:p>
            <a:r>
              <a:rPr lang="ru-RU" i="1" dirty="0" smtClean="0"/>
              <a:t>Мероприятия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81235"/>
            <a:ext cx="8229600" cy="3695515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                                                                                             10 интерактивных </a:t>
            </a:r>
            <a:r>
              <a:rPr lang="ru-RU" sz="1600" dirty="0"/>
              <a:t>тренингов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              личностного </a:t>
            </a:r>
            <a:r>
              <a:rPr lang="ru-RU" sz="1600" dirty="0"/>
              <a:t>роста</a:t>
            </a:r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                               « </a:t>
            </a:r>
            <a:r>
              <a:rPr lang="ru-RU" sz="1600" dirty="0"/>
              <a:t>Общение с конфликтной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                               аудиторией </a:t>
            </a:r>
            <a:r>
              <a:rPr lang="ru-RU" sz="1600" dirty="0"/>
              <a:t>и повышение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              психологической </a:t>
            </a:r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                               устойчивости </a:t>
            </a:r>
            <a:r>
              <a:rPr lang="ru-RU" sz="1600" dirty="0"/>
              <a:t>в </a:t>
            </a:r>
            <a:r>
              <a:rPr lang="ru-RU" sz="1600" dirty="0" smtClean="0"/>
              <a:t>стрессовых                                                                                   с                                                                                            ситуациях»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                                       Конференция по итогам Проекта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11C60-06B2-D044-9B0F-5F061DC746C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Рисунок 4" descr="C:\Users\Секретарь\Desktop\Отчёты\28-03-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288" y="781236"/>
            <a:ext cx="2507381" cy="166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27969" y="869395"/>
            <a:ext cx="2405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 семинаров </a:t>
            </a:r>
            <a:r>
              <a:rPr lang="ru-RU" dirty="0"/>
              <a:t>по теме</a:t>
            </a:r>
          </a:p>
          <a:p>
            <a:r>
              <a:rPr lang="ru-RU" dirty="0"/>
              <a:t> « Педагогические здоровьесберегающие технологии в социальной сфере»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C:\Users\Секретарь\Desktop\Отчёты\1 курс\IMG_16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348" y="2192834"/>
            <a:ext cx="2378655" cy="187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ownloads\IMG_207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3146248"/>
            <a:ext cx="1908097" cy="141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Downloads\IMG_204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37" y="3343380"/>
            <a:ext cx="1792688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\Downloads\IMG_207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12" y="3595456"/>
            <a:ext cx="1203016" cy="961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79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i="1" dirty="0" smtClean="0"/>
              <a:t>Мероприятия, организованные участниками проекта, прошедшими обучение</a:t>
            </a:r>
            <a:endParaRPr lang="ru-RU" sz="2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7100"/>
            <a:ext cx="8229600" cy="3549650"/>
          </a:xfrm>
        </p:spPr>
        <p:txBody>
          <a:bodyPr/>
          <a:lstStyle/>
          <a:p>
            <a:r>
              <a:rPr lang="ru-RU" sz="1600" b="1" dirty="0"/>
              <a:t>Выездной семинар по программе «Педагогические здоровьесберегающие технологии в социальной сфере</a:t>
            </a:r>
            <a:r>
              <a:rPr lang="ru-RU" sz="1600" b="1" dirty="0" smtClean="0"/>
              <a:t>»</a:t>
            </a:r>
          </a:p>
          <a:p>
            <a:r>
              <a:rPr lang="ru-RU" sz="1600" b="1" dirty="0" smtClean="0"/>
              <a:t>Цикл из 6-ти семинаров «Лето-территория здоровья!»</a:t>
            </a:r>
          </a:p>
          <a:p>
            <a:r>
              <a:rPr lang="ru-RU" sz="1600" b="1" dirty="0" smtClean="0"/>
              <a:t>Выездной семинар для семейных клубов (Сочи)</a:t>
            </a:r>
          </a:p>
          <a:p>
            <a:r>
              <a:rPr lang="ru-RU" sz="1600" b="1" dirty="0" smtClean="0"/>
              <a:t>Городской лагерь «Содружество»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11C60-06B2-D044-9B0F-5F061DC746C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Рисунок 5" descr="https://pp.vk.me/c629309/v629309951/29ffd/_fIkx6Isjp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10" y="1265660"/>
            <a:ext cx="2053590" cy="154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p.vk.me/c626827/v626827435/12616/7QiVL-9-4A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10" y="2881137"/>
            <a:ext cx="2627789" cy="166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ownloads\IMG_20151114_174626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39" y="2954561"/>
            <a:ext cx="2182428" cy="1590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Downloads\IMGA090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63" y="2881137"/>
            <a:ext cx="2512381" cy="1664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566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6156325" cy="2419642"/>
          </a:xfrm>
        </p:spPr>
        <p:txBody>
          <a:bodyPr/>
          <a:lstStyle/>
          <a:p>
            <a:pPr lvl="0"/>
            <a:r>
              <a:rPr lang="ru-RU" sz="1600" u="sng" dirty="0" smtClean="0"/>
              <a:t>Способы коммуникации с целевой аудиторией</a:t>
            </a:r>
            <a:r>
              <a:rPr lang="ru-RU" sz="1600" dirty="0" smtClean="0"/>
              <a:t>: </a:t>
            </a:r>
            <a:r>
              <a:rPr lang="ru-RU" sz="1600" b="0" i="1" dirty="0"/>
              <a:t>размещение информации на сайте организации и организаций-партнёров и в социальных сетях, рассылка по электронной почте в учреждения социальной сферы и организациям – партнерам, а также непосредственно </a:t>
            </a:r>
            <a:r>
              <a:rPr lang="ru-RU" sz="1600" b="0" i="1" dirty="0" err="1"/>
              <a:t>благополучателям</a:t>
            </a:r>
            <a:r>
              <a:rPr lang="ru-RU" sz="1600" b="0" i="1" dirty="0"/>
              <a:t>, так или иначе включенным в деятельность организации.</a:t>
            </a:r>
            <a:r>
              <a:rPr lang="ru-RU" b="0" i="1" dirty="0"/>
              <a:t/>
            </a:r>
            <a:br>
              <a:rPr lang="ru-RU" b="0" i="1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79720"/>
            <a:ext cx="8229600" cy="2497029"/>
          </a:xfrm>
        </p:spPr>
        <p:txBody>
          <a:bodyPr/>
          <a:lstStyle/>
          <a:p>
            <a:pPr marL="0" indent="0">
              <a:buNone/>
            </a:pPr>
            <a:r>
              <a:rPr lang="ru-RU" sz="1600" b="1" u="sng" dirty="0" smtClean="0"/>
              <a:t>Трудности в ходе реализации Программы: </a:t>
            </a:r>
            <a:r>
              <a:rPr lang="ru-RU" sz="1600" i="1" dirty="0"/>
              <a:t>Неподготовленность добровольцев к ответственному выполнению взятых на себя обязательств привело к необходимости привлечения большего их числа и к нарушению сроков размещения информации в сети интернет</a:t>
            </a:r>
            <a:r>
              <a:rPr lang="ru-RU" sz="1600" i="1" dirty="0" smtClean="0"/>
              <a:t>.  </a:t>
            </a:r>
            <a:r>
              <a:rPr lang="ru-RU" sz="1600" i="1" dirty="0"/>
              <a:t>Не удалось привлечь запланированное количество общественных советников </a:t>
            </a:r>
            <a:r>
              <a:rPr lang="ru-RU" sz="1600" i="1" dirty="0" smtClean="0"/>
              <a:t>управы из-</a:t>
            </a:r>
            <a:r>
              <a:rPr lang="ru-RU" sz="1600" i="1" dirty="0" err="1" smtClean="0"/>
              <a:t>зи</a:t>
            </a:r>
            <a:r>
              <a:rPr lang="ru-RU" sz="1600" i="1" dirty="0" smtClean="0"/>
              <a:t> недостаточной степени </a:t>
            </a:r>
            <a:r>
              <a:rPr lang="ru-RU" sz="1600" i="1" dirty="0"/>
              <a:t>коммуникации</a:t>
            </a:r>
            <a:endParaRPr lang="ru-RU" sz="1600" i="1" dirty="0" smtClean="0"/>
          </a:p>
          <a:p>
            <a:pPr marL="0" indent="0">
              <a:buNone/>
            </a:pPr>
            <a:r>
              <a:rPr lang="ru-RU" sz="1600" b="1" u="sng" dirty="0" smtClean="0"/>
              <a:t>Способы оценки эффективности Программы: </a:t>
            </a:r>
            <a:r>
              <a:rPr lang="ru-RU" sz="1600" i="1" dirty="0"/>
              <a:t>метод «план-результат» (оценка совпадения намеченной цели и полученного результата без превышения затраченных ресурсов), субъективно-определительный метод (оценка эффективности членами целевой группы, отраженная в отзывах), экспертная оценка (заключение эксперта по результатам обработки тестов и опроса фокусной группы)</a:t>
            </a: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11C60-06B2-D044-9B0F-5F061DC746C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7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6156325" cy="315635"/>
          </a:xfrm>
        </p:spPr>
        <p:txBody>
          <a:bodyPr/>
          <a:lstStyle/>
          <a:p>
            <a:r>
              <a:rPr lang="ru-RU" sz="2000" dirty="0" smtClean="0"/>
              <a:t>Методы реализации Программы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970564"/>
              </p:ext>
            </p:extLst>
          </p:nvPr>
        </p:nvGraphicFramePr>
        <p:xfrm>
          <a:off x="137604" y="755835"/>
          <a:ext cx="8704555" cy="368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4555"/>
              </a:tblGrid>
              <a:tr h="3586579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1440"/>
                        </a:spcBef>
                        <a:spcAft>
                          <a:spcPts val="1440"/>
                        </a:spcAft>
                        <a:buFont typeface="+mj-lt"/>
                        <a:buAutoNum type="arabicPeriod"/>
                      </a:pPr>
                      <a:r>
                        <a:rPr lang="ru-RU" sz="1000" b="1" u="sng" dirty="0">
                          <a:effectLst/>
                        </a:rPr>
                        <a:t>Создание службы обучения </a:t>
                      </a:r>
                      <a:r>
                        <a:rPr lang="ru-RU" sz="1000" b="1" dirty="0">
                          <a:effectLst/>
                        </a:rPr>
                        <a:t>– семинары для активных граждан с использованием педагогических </a:t>
                      </a:r>
                      <a:r>
                        <a:rPr lang="ru-RU" sz="1000" b="1" dirty="0" err="1">
                          <a:effectLst/>
                        </a:rPr>
                        <a:t>здоровьесберегающих</a:t>
                      </a:r>
                      <a:r>
                        <a:rPr lang="ru-RU" sz="1000" b="1" dirty="0">
                          <a:effectLst/>
                        </a:rPr>
                        <a:t> технологий, курсы координаторов –организаторов  работы с населением по месту жительства, курсы ораторского мастерства, семинары для специалистов и руководителей по запросам от организаций, тренинги личностного роста для формирования лидерских качеств, консультации (юридические, методические и т.п</a:t>
                      </a:r>
                      <a:r>
                        <a:rPr lang="ru-RU" sz="1000" b="1" dirty="0" smtClean="0">
                          <a:effectLst/>
                        </a:rPr>
                        <a:t>.)</a:t>
                      </a:r>
                    </a:p>
                    <a:p>
                      <a:pPr marL="342900" lvl="0" indent="-342900" algn="just">
                        <a:spcBef>
                          <a:spcPts val="1440"/>
                        </a:spcBef>
                        <a:spcAft>
                          <a:spcPts val="1440"/>
                        </a:spcAft>
                        <a:buFont typeface="+mj-lt"/>
                        <a:buAutoNum type="arabicPeriod"/>
                      </a:pPr>
                      <a:r>
                        <a:rPr lang="ru-RU" sz="1000" b="1" u="sng" dirty="0" smtClean="0">
                          <a:effectLst/>
                        </a:rPr>
                        <a:t>Создание </a:t>
                      </a:r>
                      <a:r>
                        <a:rPr lang="ru-RU" sz="1000" b="1" u="sng" dirty="0">
                          <a:effectLst/>
                        </a:rPr>
                        <a:t>службы информации </a:t>
                      </a:r>
                      <a:r>
                        <a:rPr lang="ru-RU" sz="1000" b="1" dirty="0">
                          <a:effectLst/>
                        </a:rPr>
                        <a:t>– издание методических материалов по заявкам организаций, создание и продвижение сайтов, рекламная продукция,  проведение конференций, выставок, круглых столов, презентаций просветительских проектов СО НКО.  Информационная поддержка объединений граждан без образования юридического лица. Создание удобных и доступных архивов фото и видеоматериалов, а также архивов общекультурного характера (песни, фильмы, стихи и т.п.) </a:t>
                      </a:r>
                    </a:p>
                    <a:p>
                      <a:pPr marL="342900" lvl="0" indent="-342900" algn="just">
                        <a:spcBef>
                          <a:spcPts val="1440"/>
                        </a:spcBef>
                        <a:spcAft>
                          <a:spcPts val="1440"/>
                        </a:spcAft>
                        <a:buFont typeface="+mj-lt"/>
                        <a:buAutoNum type="arabicPeriod"/>
                      </a:pPr>
                      <a:r>
                        <a:rPr lang="ru-RU" sz="1000" b="1" u="sng" dirty="0">
                          <a:effectLst/>
                        </a:rPr>
                        <a:t>Создание службы сопровождения проектов  </a:t>
                      </a:r>
                      <a:r>
                        <a:rPr lang="ru-RU" sz="1000" b="1" dirty="0">
                          <a:effectLst/>
                        </a:rPr>
                        <a:t>- сопровождение проектов от идеи до реализации, обучение основам социального проектирования, консультации, индивидуальная работа с организациями, помощь в написании и подготовке заявок, привлечение экспертов, подбор организации-оператора для объединений без юр. лица.</a:t>
                      </a:r>
                    </a:p>
                    <a:p>
                      <a:pPr hangingPunct="0"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 4.      </a:t>
                      </a:r>
                      <a:r>
                        <a:rPr lang="ru-RU" sz="1000" b="1" u="sng" dirty="0" smtClean="0">
                          <a:effectLst/>
                        </a:rPr>
                        <a:t>Создание </a:t>
                      </a:r>
                      <a:r>
                        <a:rPr lang="ru-RU" sz="1000" b="1" u="sng" dirty="0">
                          <a:effectLst/>
                        </a:rPr>
                        <a:t>службы координации </a:t>
                      </a:r>
                      <a:r>
                        <a:rPr lang="ru-RU" sz="1000" b="1" dirty="0">
                          <a:effectLst/>
                        </a:rPr>
                        <a:t>– объединение организаций по </a:t>
                      </a:r>
                      <a:r>
                        <a:rPr lang="ru-RU" sz="1000" b="1" dirty="0" smtClean="0">
                          <a:effectLst/>
                        </a:rPr>
                        <a:t>направлениям, </a:t>
                      </a:r>
                      <a:r>
                        <a:rPr lang="ru-RU" sz="1000" b="1" dirty="0">
                          <a:effectLst/>
                        </a:rPr>
                        <a:t>создание ассоциированных проектов, проведение  выездных семинаров для руководителей  организаций и активных граждан с целью обмена опытом, планирования общих мероприятий, создания пространства живых коммуникаций, повышения качества обучения за счет практических заданий – организации здорового досуга учебной группы, внедрении клубных форм работы с населением по месту жительства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</a:p>
                    <a:p>
                      <a:pPr algn="ctr" hangingPunct="0"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238" marR="48238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11C60-06B2-D044-9B0F-5F061DC746C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287896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 16х9">
  <a:themeElements>
    <a:clrScheme name="МДОО - ресурсные центры">
      <a:dk1>
        <a:srgbClr val="59595B"/>
      </a:dk1>
      <a:lt1>
        <a:sysClr val="window" lastClr="FFFFFF"/>
      </a:lt1>
      <a:dk2>
        <a:srgbClr val="000000"/>
      </a:dk2>
      <a:lt2>
        <a:srgbClr val="F0F0F0"/>
      </a:lt2>
      <a:accent1>
        <a:srgbClr val="21C3F3"/>
      </a:accent1>
      <a:accent2>
        <a:srgbClr val="C02026"/>
      </a:accent2>
      <a:accent3>
        <a:srgbClr val="F04F29"/>
      </a:accent3>
      <a:accent4>
        <a:srgbClr val="009E90"/>
      </a:accent4>
      <a:accent5>
        <a:srgbClr val="88B8B0"/>
      </a:accent5>
      <a:accent6>
        <a:srgbClr val="59595B"/>
      </a:accent6>
      <a:hlink>
        <a:srgbClr val="009E90"/>
      </a:hlink>
      <a:folHlink>
        <a:srgbClr val="88B8B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16х9.pot</Template>
  <TotalTime>13592</TotalTime>
  <Words>887</Words>
  <Application>Microsoft Office PowerPoint</Application>
  <PresentationFormat>Экран (16:9)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 презентации 16х9</vt:lpstr>
      <vt:lpstr>Автономная некоммерческая организация «Центр коррекции дезадаптаций «РОДА»   </vt:lpstr>
      <vt:lpstr>Проблемы, на решение которых направлена Программа </vt:lpstr>
      <vt:lpstr>Цели и задачи Программы</vt:lpstr>
      <vt:lpstr>Партнёры Программы</vt:lpstr>
      <vt:lpstr>Мероприятия</vt:lpstr>
      <vt:lpstr>Мероприятия</vt:lpstr>
      <vt:lpstr>Мероприятия, организованные участниками проекта, прошедшими обучение</vt:lpstr>
      <vt:lpstr>Способы коммуникации с целевой аудиторией: размещение информации на сайте организации и организаций-партнёров и в социальных сетях, рассылка по электронной почте в учреждения социальной сферы и организациям – партнерам, а также непосредственно благополучателям, так или иначе включенным в деятельность организации.   </vt:lpstr>
      <vt:lpstr>Методы реализации Программы</vt:lpstr>
      <vt:lpstr>Результаты Программы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Ольга</cp:lastModifiedBy>
  <cp:revision>31</cp:revision>
  <dcterms:created xsi:type="dcterms:W3CDTF">2016-03-29T10:45:50Z</dcterms:created>
  <dcterms:modified xsi:type="dcterms:W3CDTF">2017-10-22T10:46:24Z</dcterms:modified>
</cp:coreProperties>
</file>